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99"/>
    <a:srgbClr val="008000"/>
    <a:srgbClr val="FFCC66"/>
    <a:srgbClr val="5D4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7" y="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5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43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hyperlink" Target="http://vospitatelivsexgorodov.3bb.ru/click.php?http://uploads.ru/LCUTf.png" TargetMode="External"/><Relationship Id="rId5" Type="http://schemas.openxmlformats.org/officeDocument/2006/relationships/diagramLayout" Target="../diagrams/layout2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2.xml"/><Relationship Id="rId9" Type="http://schemas.openxmlformats.org/officeDocument/2006/relationships/hyperlink" Target="http://vospitatelivsexgorodov.3bb.ru/click.php?http://uploads.ru/T38Pw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hyperlink" Target="http://vospitatelivsexgorodov.3bb.ru/click.php?http://uploads.ru/F4g7L.png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http://vospitatelivsexgorodov.3bb.ru/click.php?http://uploads.ru/WlJ9q.png" TargetMode="External"/><Relationship Id="rId12" Type="http://schemas.openxmlformats.org/officeDocument/2006/relationships/image" Target="../media/image4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hyperlink" Target="http://vospitatelivsexgorodov.3bb.ru/click.php?http://uploads.ru/uY53S.png" TargetMode="Externa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5.png"/><Relationship Id="rId4" Type="http://schemas.openxmlformats.org/officeDocument/2006/relationships/diagramQuickStyle" Target="../diagrams/quickStyle3.xml"/><Relationship Id="rId9" Type="http://schemas.openxmlformats.org/officeDocument/2006/relationships/hyperlink" Target="http://vospitatelivsexgorodov.3bb.ru/click.php?http://uploads.ru/DBZRH.png" TargetMode="External"/><Relationship Id="rId1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Mani.png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1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diagramDrawing" Target="../diagrams/drawing1.xm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5" Type="http://schemas.openxmlformats.org/officeDocument/2006/relationships/image" Target="../media/image20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hyperlink" Target="http://vospitatelivsexgorodov.3bb.ru/click.php?http://uploads.ru/ob5XW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pic>
        <p:nvPicPr>
          <p:cNvPr id="1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личности</a:t>
              </a:r>
              <a:endParaRPr lang="ru-RU" sz="2000" b="1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 rot="17873028">
            <a:off x="2102077" y="2639277"/>
            <a:ext cx="2988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Содержание Программы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мотивации</a:t>
              </a:r>
              <a:endParaRPr lang="ru-RU" sz="2000" b="1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способностей</a:t>
              </a:r>
              <a:endParaRPr lang="ru-RU" sz="2000" kern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7554" y="4199674"/>
            <a:ext cx="237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4929198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 dirty="0"/>
          </a:p>
        </p:txBody>
      </p:sp>
      <p:pic>
        <p:nvPicPr>
          <p:cNvPr id="22" name="Рисунок 21" descr="http://s9.uploads.ru/t/3pBSl.png">
            <a:hlinkClick r:id="rId4" tgtFrame="&quot;_blank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8" y="116632"/>
            <a:ext cx="2953946" cy="159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s9.uploads.ru/t/hT0Js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1822"/>
            <a:ext cx="19240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s7.uploads.ru/t/0J3xD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76" y="5390863"/>
            <a:ext cx="3649588" cy="146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1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1680" y="192022"/>
            <a:ext cx="745232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http://s8.uploads.ru/t/4RoBN.png">
            <a:hlinkClick r:id="rId2" tgtFrame="&quot;_blank&quot;"/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5" r="44444"/>
          <a:stretch/>
        </p:blipFill>
        <p:spPr bwMode="auto">
          <a:xfrm>
            <a:off x="121033" y="158686"/>
            <a:ext cx="1616968" cy="1638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8.uploads.ru/t/2Yv6c.png">
            <a:hlinkClick r:id="rId4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/>
          <a:stretch/>
        </p:blipFill>
        <p:spPr bwMode="auto">
          <a:xfrm>
            <a:off x="-14947" y="2812205"/>
            <a:ext cx="1157923" cy="3268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s8.uploads.ru/t/inYs6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49746"/>
            <a:ext cx="1470676" cy="16053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2564" y="1450293"/>
            <a:ext cx="192882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4613" y="1568872"/>
            <a:ext cx="2736304" cy="1015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Социально-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коммуникативное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 descr="http://s9.uploads.ru/t/GhH8J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993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29517" y="3880426"/>
            <a:ext cx="2494060" cy="1138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Художественно-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эстетическое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823" y="3894147"/>
            <a:ext cx="261460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97" y="5249747"/>
            <a:ext cx="21463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/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Образовательные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</a:t>
              </a:r>
              <a:r>
                <a:rPr lang="ru-RU" altLang="ru-RU" sz="1600" dirty="0" err="1"/>
                <a:t>двигате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льных</a:t>
              </a:r>
              <a:r>
                <a:rPr lang="ru-RU" altLang="ru-RU" sz="1600" dirty="0"/>
                <a:t> умений и навыков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развитие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качеств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овладение ребенком</a:t>
              </a:r>
              <a:br>
                <a:rPr lang="ru-RU" altLang="ru-RU" sz="1600" dirty="0"/>
              </a:br>
              <a:r>
                <a:rPr lang="ru-RU" altLang="ru-RU" sz="1600" dirty="0"/>
                <a:t>  элементарными знания-</a:t>
              </a:r>
              <a:br>
                <a:rPr lang="ru-RU" altLang="ru-RU" sz="1600" dirty="0"/>
              </a:br>
              <a:r>
                <a:rPr lang="ru-RU" altLang="ru-RU" sz="1600" dirty="0"/>
                <a:t>  ми о своем организме,</a:t>
              </a:r>
              <a:br>
                <a:rPr lang="ru-RU" altLang="ru-RU" sz="1600" dirty="0"/>
              </a:br>
              <a:r>
                <a:rPr lang="ru-RU" altLang="ru-RU" sz="1600" dirty="0"/>
                <a:t>  роли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упражнений в его жизни,</a:t>
              </a:r>
              <a:br>
                <a:rPr lang="ru-RU" altLang="ru-RU" sz="1600" dirty="0"/>
              </a:br>
              <a:r>
                <a:rPr lang="ru-RU" altLang="ru-RU" sz="1600" dirty="0"/>
                <a:t>  способах укрепления</a:t>
              </a:r>
              <a:br>
                <a:rPr lang="ru-RU" altLang="ru-RU" sz="1600" dirty="0"/>
              </a:br>
              <a:r>
                <a:rPr lang="ru-RU" altLang="ru-RU" sz="1600" dirty="0"/>
                <a:t>  собственного здоровья</a:t>
              </a:r>
              <a:endParaRPr lang="ru-RU" altLang="ru-RU" sz="1600" dirty="0">
                <a:latin typeface="Arial" pitchFamily="34" charset="0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Воспитательные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интереса</a:t>
              </a:r>
              <a:br>
                <a:rPr lang="ru-RU" altLang="ru-RU" sz="1600" dirty="0"/>
              </a:br>
              <a:r>
                <a:rPr lang="ru-RU" altLang="ru-RU" sz="1600" dirty="0"/>
                <a:t>  и потребности в занятиях</a:t>
              </a:r>
              <a:br>
                <a:rPr lang="ru-RU" altLang="ru-RU" sz="1600" dirty="0"/>
              </a:br>
              <a:r>
                <a:rPr lang="ru-RU" altLang="ru-RU" sz="1600" dirty="0"/>
                <a:t>  физическими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упражнениями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разностороннее  </a:t>
              </a:r>
              <a:r>
                <a:rPr lang="ru-RU" altLang="ru-RU" sz="1600" dirty="0" err="1"/>
                <a:t>гармо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ничное</a:t>
              </a:r>
              <a:r>
                <a:rPr lang="ru-RU" altLang="ru-RU" sz="1600" dirty="0"/>
                <a:t> развитие ребенка</a:t>
              </a:r>
              <a:br>
                <a:rPr lang="ru-RU" altLang="ru-RU" sz="1600" dirty="0"/>
              </a:br>
              <a:r>
                <a:rPr lang="ru-RU" altLang="ru-RU" sz="1600" dirty="0"/>
                <a:t> (не только физическое,</a:t>
              </a:r>
              <a:br>
                <a:rPr lang="ru-RU" altLang="ru-RU" sz="1600" dirty="0"/>
              </a:br>
              <a:r>
                <a:rPr lang="ru-RU" altLang="ru-RU" sz="1600" dirty="0"/>
                <a:t>  но и умственное,</a:t>
              </a:r>
              <a:br>
                <a:rPr lang="ru-RU" altLang="ru-RU" sz="1600" dirty="0"/>
              </a:br>
              <a:r>
                <a:rPr lang="ru-RU" altLang="ru-RU" sz="1600" dirty="0"/>
                <a:t>  нравственное,</a:t>
              </a:r>
              <a:br>
                <a:rPr lang="ru-RU" altLang="ru-RU" sz="1600" dirty="0"/>
              </a:br>
              <a:r>
                <a:rPr lang="ru-RU" altLang="ru-RU" sz="1600" dirty="0"/>
                <a:t>  эстетическое, трудовое)</a:t>
              </a:r>
              <a:endParaRPr lang="ru-RU" altLang="ru-RU" sz="1800" dirty="0">
                <a:latin typeface="Arial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Оздоровительные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охрана жизни и </a:t>
              </a:r>
              <a:r>
                <a:rPr lang="ru-RU" altLang="ru-RU" sz="1600" dirty="0" err="1"/>
                <a:t>укрепле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здоровья, </a:t>
              </a:r>
              <a:r>
                <a:rPr lang="ru-RU" altLang="ru-RU" sz="1600" dirty="0" err="1"/>
                <a:t>обеспече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нормального</a:t>
              </a:r>
              <a:br>
                <a:rPr lang="ru-RU" altLang="ru-RU" sz="1600" dirty="0"/>
              </a:br>
              <a:r>
                <a:rPr lang="ru-RU" altLang="ru-RU" sz="1600" dirty="0"/>
                <a:t>  функционирования всех</a:t>
              </a:r>
              <a:br>
                <a:rPr lang="ru-RU" altLang="ru-RU" sz="1600" dirty="0"/>
              </a:br>
              <a:r>
                <a:rPr lang="ru-RU" altLang="ru-RU" sz="1600" dirty="0"/>
                <a:t>  органов и систем</a:t>
              </a:r>
              <a:br>
                <a:rPr lang="ru-RU" altLang="ru-RU" sz="1600" dirty="0"/>
              </a:br>
              <a:r>
                <a:rPr lang="ru-RU" altLang="ru-RU" sz="1600" dirty="0"/>
                <a:t> 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всестороннее физическое</a:t>
              </a:r>
              <a:br>
                <a:rPr lang="ru-RU" altLang="ru-RU" sz="1600" dirty="0"/>
              </a:br>
              <a:r>
                <a:rPr lang="ru-RU" altLang="ru-RU" sz="1600" dirty="0"/>
                <a:t>  совершенствование</a:t>
              </a:r>
              <a:br>
                <a:rPr lang="ru-RU" altLang="ru-RU" sz="1600" dirty="0"/>
              </a:br>
              <a:r>
                <a:rPr lang="ru-RU" altLang="ru-RU" sz="1600" dirty="0"/>
                <a:t>  функций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 повышение</a:t>
              </a:r>
              <a:br>
                <a:rPr lang="ru-RU" altLang="ru-RU" sz="1600" dirty="0"/>
              </a:br>
              <a:r>
                <a:rPr lang="ru-RU" altLang="ru-RU" sz="1600" dirty="0"/>
                <a:t>  работоспособности</a:t>
              </a:r>
              <a:br>
                <a:rPr lang="ru-RU" altLang="ru-RU" sz="1600" dirty="0"/>
              </a:br>
              <a:r>
                <a:rPr lang="ru-RU" altLang="ru-RU" sz="1600" dirty="0"/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 descr="http://s9.uploads.ru/t/P3Qfw.png">
            <a:hlinkClick r:id="rId3" tgtFrame="&quot;_blank&quot;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33" b="57222"/>
          <a:stretch/>
        </p:blipFill>
        <p:spPr bwMode="auto">
          <a:xfrm>
            <a:off x="7879257" y="0"/>
            <a:ext cx="1225499" cy="129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://s9.uploads.ru/t/P3Qfw.png">
            <a:hlinkClick r:id="rId3" tgtFrame="&quot;_blank&quot;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08" t="50000"/>
          <a:stretch/>
        </p:blipFill>
        <p:spPr bwMode="auto">
          <a:xfrm>
            <a:off x="-71311" y="-24765"/>
            <a:ext cx="118618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7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 r="3713" b="5714"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696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общения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взаимодействия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ребёнка со взрослыми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86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print"/>
          <a:srcRect l="10696" r="11275"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print"/>
          <a:srcRect l="25605" t="22859" r="19254" b="32033"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16633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Основные направления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оциально-коммуникативного развития</a:t>
            </a:r>
            <a:endParaRPr lang="ru-RU" altLang="ru-RU" sz="2800" b="1" dirty="0">
              <a:solidFill>
                <a:srgbClr val="002060"/>
              </a:solidFill>
            </a:endParaRP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9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latin typeface="+mn-lt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на основе овладения литературным языком своего народа</a:t>
            </a:r>
            <a:endParaRPr lang="ru-RU" dirty="0">
              <a:latin typeface="+mn-lt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</a:rPr>
              </a:br>
              <a:endParaRPr lang="ru-RU" sz="1600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44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67968" y="1268464"/>
            <a:ext cx="8135995" cy="4608169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4. Развитие связной речи: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51520" y="116632"/>
            <a:ext cx="86409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 dirty="0">
                <a:solidFill>
                  <a:srgbClr val="002060"/>
                </a:solidFill>
              </a:rPr>
              <a:t>Основные направления работы по развитию речи детей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://s9.uploads.ru/t/LSmkc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8" y="4780623"/>
            <a:ext cx="3429000" cy="219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4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2690209"/>
            <a:ext cx="8353425" cy="4066315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print"/>
          <a:srcRect l="15744"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25613" t="18133"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108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786" y="1310983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987824" y="705238"/>
            <a:ext cx="3096344" cy="7458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340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644777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http://s9.uploads.ru/t/T38Pw.jpg">
            <a:hlinkClick r:id="rId9" tgtFrame="&quot;_blank&quot;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960" y="5013176"/>
            <a:ext cx="2267744" cy="16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9.uploads.ru/t/LCUTf.png">
            <a:hlinkClick r:id="rId11" tgtFrame="&quot;_blank&quot;"/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810"/>
            <a:ext cx="1872208" cy="1218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1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378" y="1628800"/>
            <a:ext cx="8229600" cy="2954351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7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4592032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Утвержден приказом Министерства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от 17 октября 2013 г. № 1155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28100"/>
              </p:ext>
            </p:extLst>
          </p:nvPr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9.uploads.ru/t/WlJ9q.png">
            <a:hlinkClick r:id="rId7" tgtFrame="&quot;_blank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1152128" cy="145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9.uploads.ru/t/DBZRH.png">
            <a:hlinkClick r:id="rId9" tgtFrame="&quot;_blank&quot;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98" y="5445224"/>
            <a:ext cx="984126" cy="133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uY53S.png">
            <a:hlinkClick r:id="rId11" tgtFrame="&quot;_blank&quot;"/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1208"/>
            <a:ext cx="1440160" cy="15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F4g7L.png">
            <a:hlinkClick r:id="rId13" tgtFrame="&quot;_blank&quot;"/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226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Развивающая предметно-пространственная среда должна обеспечивать: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3623466"/>
              </p:ext>
            </p:extLst>
          </p:nvPr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http://s8.uploads.ru/t/DMani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623552" cy="4784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7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8"/>
          <p:cNvSpPr txBox="1">
            <a:spLocks/>
          </p:cNvSpPr>
          <p:nvPr/>
        </p:nvSpPr>
        <p:spPr>
          <a:xfrm>
            <a:off x="457200" y="1556792"/>
            <a:ext cx="4546848" cy="45693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  <a:endParaRPr lang="ru-RU" sz="2400" b="1" dirty="0"/>
          </a:p>
        </p:txBody>
      </p:sp>
      <p:pic>
        <p:nvPicPr>
          <p:cNvPr id="4" name="Рисунок 3" descr="http://s7.uploads.ru/t/gGkRH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0765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74638"/>
            <a:ext cx="771530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8" y="61127"/>
            <a:ext cx="1828828" cy="300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4741" y="222212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b="1" dirty="0">
                <a:solidFill>
                  <a:srgbClr val="C00000"/>
                </a:solidFill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167698"/>
              </p:ext>
            </p:extLst>
          </p:nvPr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58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Рисунок 2" descr="http://s8.uploads.ru/t/2Yv6c.png">
            <a:hlinkClick r:id="rId4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/>
          <a:stretch/>
        </p:blipFill>
        <p:spPr bwMode="auto">
          <a:xfrm>
            <a:off x="125372" y="2060848"/>
            <a:ext cx="1710324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9.uploads.ru/t/Awgqy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96" y="4941168"/>
            <a:ext cx="2794620" cy="17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3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52" y="2274838"/>
            <a:ext cx="7286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Требования Стандарта к результатам освоения Программы представлены в виде </a:t>
            </a:r>
            <a:r>
              <a:rPr lang="ru-RU" sz="2000" b="1" dirty="0">
                <a:solidFill>
                  <a:srgbClr val="FF0000"/>
                </a:solidFill>
              </a:rPr>
              <a:t>целевых ориентиров дошкольного образования</a:t>
            </a:r>
            <a:r>
              <a:rPr lang="ru-RU" sz="2000" b="1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 dirty="0" smtClean="0"/>
              <a:t>Целевые </a:t>
            </a:r>
            <a:r>
              <a:rPr lang="ru-RU" sz="2000" b="1" dirty="0"/>
              <a:t>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84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9.uploads.ru/t/Dh5jg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БОЛЬШОЕ 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83356878_large_oillica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94112" y="4767168"/>
            <a:ext cx="2141984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79715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7064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304" y="14847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/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3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/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2400" b="1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400" b="1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1520" y="39093"/>
            <a:ext cx="1672064" cy="1300360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39959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2996952"/>
            <a:ext cx="3543300" cy="3683000"/>
          </a:xfrm>
          <a:prstGeom prst="rect">
            <a:avLst/>
          </a:prstGeom>
          <a:noFill/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076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/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486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941168"/>
            <a:ext cx="1780034" cy="1735974"/>
          </a:xfrm>
          <a:prstGeom prst="rect">
            <a:avLst/>
          </a:prstGeom>
          <a:noFill/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2894" y="5430220"/>
            <a:ext cx="1800200" cy="1368152"/>
          </a:xfrm>
          <a:prstGeom prst="rect">
            <a:avLst/>
          </a:prstGeom>
          <a:noFill/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28736"/>
            <a:ext cx="8472518" cy="51435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6166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5" name="Рисунок 4" descr="http://s7.uploads.ru/t/MVDxu.png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602" y="1117898"/>
            <a:ext cx="1876425" cy="216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Kjf5P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2852936" cy="18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dcASD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99" y="3329176"/>
            <a:ext cx="26955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04664"/>
            <a:ext cx="4000528" cy="40544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464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9280" y="142852"/>
            <a:ext cx="2927226" cy="798334"/>
          </a:xfrm>
          <a:prstGeom prst="rect">
            <a:avLst/>
          </a:prstGeom>
        </p:spPr>
      </p:pic>
      <p:pic>
        <p:nvPicPr>
          <p:cNvPr id="4" name="Рисунок 3" descr="http://s9.uploads.ru/t/2QzZ8.png">
            <a:hlinkClick r:id="rId5" tgtFrame="&quot;_blank&quot;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941168"/>
            <a:ext cx="2088233" cy="163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8.uploads.ru/t/CkKD3.png">
            <a:hlinkClick r:id="rId7" tgtFrame="&quot;_blank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85184"/>
            <a:ext cx="2362572" cy="1652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168099"/>
              </p:ext>
            </p:extLst>
          </p:nvPr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Рисунок 9" descr="http://s8.uploads.ru/t/ob5XW.png">
            <a:hlinkClick r:id="rId14" tgtFrame="&quot;_blank&quot;"/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7032"/>
            <a:ext cx="308265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Основная образовательная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программа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77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1160</Words>
  <Application>Microsoft Office PowerPoint</Application>
  <PresentationFormat>Экран (4:3)</PresentationFormat>
  <Paragraphs>176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Изучаем ФГОС  дошкольного  образования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1</cp:lastModifiedBy>
  <cp:revision>102</cp:revision>
  <dcterms:created xsi:type="dcterms:W3CDTF">2013-12-02T16:12:05Z</dcterms:created>
  <dcterms:modified xsi:type="dcterms:W3CDTF">2017-01-18T04:39:03Z</dcterms:modified>
</cp:coreProperties>
</file>